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425" r:id="rId2"/>
    <p:sldId id="419" r:id="rId3"/>
    <p:sldId id="445" r:id="rId4"/>
    <p:sldId id="446" r:id="rId5"/>
    <p:sldId id="447" r:id="rId6"/>
    <p:sldId id="448" r:id="rId7"/>
    <p:sldId id="437" r:id="rId8"/>
    <p:sldId id="442" r:id="rId9"/>
    <p:sldId id="443" r:id="rId10"/>
    <p:sldId id="444" r:id="rId11"/>
    <p:sldId id="450" r:id="rId12"/>
    <p:sldId id="449" r:id="rId13"/>
    <p:sldId id="433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>
      <p:cViewPr>
        <p:scale>
          <a:sx n="51" d="100"/>
          <a:sy n="51" d="100"/>
        </p:scale>
        <p:origin x="2046" y="9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BF5569-D921-4416-BB33-73E7DCE0BED0}" type="datetimeFigureOut">
              <a:rPr lang="ru-RU" smtClean="0"/>
              <a:pPr/>
              <a:t>05.07.2022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E6AA83-F2BC-4FC2-AA42-BAE21684CE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42630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5C8A59-558B-4D43-8869-88C16D0442AE}" type="datetimeFigureOut">
              <a:rPr lang="ru-RU" smtClean="0"/>
              <a:pPr/>
              <a:t>05.07.2022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3FFF3E-62A4-451A-BE50-063C746E61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4081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  <p:sp>
        <p:nvSpPr>
          <p:cNvPr id="1536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D315DED-F706-4099-984D-50F0D2E6E087}" type="slidenum">
              <a:rPr lang="ru-RU" smtClean="0">
                <a:cs typeface="Arial" charset="0"/>
              </a:rPr>
              <a:pPr/>
              <a:t>1</a:t>
            </a:fld>
            <a:endParaRPr lang="ru-RU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61819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D21801-F8FA-493D-A140-651089CBE2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74BD7EF-FD90-49C4-96C1-5F357C84D9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A38DEE9-75B4-4A07-976D-0917191D5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A8DC6-F753-4954-A676-CA224F487DFB}" type="datetimeFigureOut">
              <a:rPr lang="ru-RU" smtClean="0"/>
              <a:pPr/>
              <a:t>05.07.2022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1981DC-E017-4D6B-9887-96F3E34E1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C0D9403-FB6B-4F30-9E6F-55C32B9EB9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54E41-32B6-4F4E-9539-8613F50D32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68424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2312D8-2E5E-4D1F-AF91-D4A21FFF0E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62405AB-6991-4A0E-9FCF-D8F6AA3274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1066BF4-2630-4107-8E29-8D040C10FD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A8DC6-F753-4954-A676-CA224F487DFB}" type="datetimeFigureOut">
              <a:rPr lang="ru-RU" smtClean="0"/>
              <a:pPr/>
              <a:t>05.07.2022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95CF6CA-3E16-4657-AAA4-2FD3872205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005D2FA-A330-439E-90D5-22693AC4D3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54E41-32B6-4F4E-9539-8613F50D32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09051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D46368C-FD86-41C1-A116-3580419A20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F0E861C-C670-4CEE-9B72-2848C932DB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ED570D4-2D32-4587-A726-2496B3308D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A8DC6-F753-4954-A676-CA224F487DFB}" type="datetimeFigureOut">
              <a:rPr lang="ru-RU" smtClean="0"/>
              <a:pPr/>
              <a:t>05.07.2022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328430F-0031-45A3-AA1B-A8EE6A7E04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9EEFC4D-887C-4D6D-8BCA-BA6AEE960F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54E41-32B6-4F4E-9539-8613F50D32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21661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19C38E-F19D-463B-90E2-41F273535F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AD976FC-1474-4347-9B44-79C792361D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F15ACE4-2184-4C58-81C0-78AB4231E5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A8DC6-F753-4954-A676-CA224F487DFB}" type="datetimeFigureOut">
              <a:rPr lang="ru-RU" smtClean="0"/>
              <a:pPr/>
              <a:t>05.07.2022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D86C9E6-0F1F-4B7A-89E0-DEBFFF6940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134A59E-B039-4D51-9106-60110984A5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54E41-32B6-4F4E-9539-8613F50D32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32823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354F51-C64B-492C-BD62-7E961D819A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E91821F-34AC-42B8-8498-27B73E731F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5CDCCD4-3601-4551-A7FE-7783617E9F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A8DC6-F753-4954-A676-CA224F487DFB}" type="datetimeFigureOut">
              <a:rPr lang="ru-RU" smtClean="0"/>
              <a:pPr/>
              <a:t>05.07.2022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0C4EFD6-A306-4C80-8172-B129CE28BB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6657211-BEE3-45DF-B29F-CCE11CAA67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54E41-32B6-4F4E-9539-8613F50D32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9891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6184AD-98E0-4A09-AC63-F631CF1F59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B25EB96-876F-4396-8A1B-1CD5F05252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67C9575-D9BB-4A20-B856-8CA5C4E349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3048FD4-4497-44F0-B5A7-3AED976662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A8DC6-F753-4954-A676-CA224F487DFB}" type="datetimeFigureOut">
              <a:rPr lang="ru-RU" smtClean="0"/>
              <a:pPr/>
              <a:t>05.07.2022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365F8D0-78DE-4AF0-89CD-F1F7A0467E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F9D86CD-C1E5-4369-AFEC-C300AF88A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54E41-32B6-4F4E-9539-8613F50D32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57149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4B7149-ED8C-4F6C-AEB8-E793A2B477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228E27D-782C-4774-B7E5-5DF3CDB79B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FD09421-CAA4-49BE-BC32-BAA31E7DA1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77C6E42-FBBE-49CD-9975-2DB6D4C4E42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3B64945-487C-4D8D-A79C-BEE89B2DC5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21FB8FD-FCBE-4D25-A775-A953AEBBA3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A8DC6-F753-4954-A676-CA224F487DFB}" type="datetimeFigureOut">
              <a:rPr lang="ru-RU" smtClean="0"/>
              <a:pPr/>
              <a:t>05.07.2022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0CF1D41-A0DD-4520-AE99-5A2F15ACD7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AF29F77-6A3E-4E8E-9037-AA6D67FC80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54E41-32B6-4F4E-9539-8613F50D32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9952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318034-B91E-4D14-A90F-440F59CA54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5A0A5C7-E327-4981-BCF4-55C07715AD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A8DC6-F753-4954-A676-CA224F487DFB}" type="datetimeFigureOut">
              <a:rPr lang="ru-RU" smtClean="0"/>
              <a:pPr/>
              <a:t>05.07.2022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656F9B8-43C4-4056-A067-43CEA3309E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AB5C886-0EDD-4184-8038-B1AAADC880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54E41-32B6-4F4E-9539-8613F50D32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75412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D53CFDD-B486-462B-A41B-4747AA3BF1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A8DC6-F753-4954-A676-CA224F487DFB}" type="datetimeFigureOut">
              <a:rPr lang="ru-RU" smtClean="0"/>
              <a:pPr/>
              <a:t>05.07.2022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BDC7A16-8FF9-4EFD-A004-A344F0334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D511712-A8B9-4ACF-8877-834A3D993E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54E41-32B6-4F4E-9539-8613F50D32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15150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94DC8E-1D64-4AEE-A470-667993438B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FFFFC95-F873-4954-8881-34D3CCDA9E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D440C7B-68D8-4073-B2EB-8990CFDBDE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9067852-D9EC-4DF7-9F4E-A44D43E233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A8DC6-F753-4954-A676-CA224F487DFB}" type="datetimeFigureOut">
              <a:rPr lang="ru-RU" smtClean="0"/>
              <a:pPr/>
              <a:t>05.07.2022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5BB3CA1-4C13-4EBF-B81E-2835CCE911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63B44CA-96AE-4602-BAD4-81FBC2C0F6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54E41-32B6-4F4E-9539-8613F50D32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45605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01C538-E342-412E-9925-A21256E7AD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8113A69-D3E8-40F2-B97D-772335C7F01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09A2309-3E15-4C52-BF4E-4B7C143BD1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6CE9721-1565-4DCE-9FD3-6074D311C8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A8DC6-F753-4954-A676-CA224F487DFB}" type="datetimeFigureOut">
              <a:rPr lang="ru-RU" smtClean="0"/>
              <a:pPr/>
              <a:t>05.07.2022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711AC43-88E8-4412-A685-4369A90C3A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3B35CA7-DEBE-4073-8B5A-FB49F56964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54E41-32B6-4F4E-9539-8613F50D32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54500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1BEB42-F219-402C-905E-227B832DD4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C045811-49F3-4DAD-8B43-353BE00C73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335CC5A-229A-4787-AB93-3A0F07DAE19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0A8DC6-F753-4954-A676-CA224F487DFB}" type="datetimeFigureOut">
              <a:rPr lang="ru-RU" smtClean="0"/>
              <a:pPr/>
              <a:t>05.07.2022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9B91A3D-3D77-42D9-B2FB-815B65651E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A260750-C098-4B6B-94D4-27873A4D57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554E41-32B6-4F4E-9539-8613F50D32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1707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7" Type="http://schemas.openxmlformats.org/officeDocument/2006/relationships/image" Target="../media/image16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g"/><Relationship Id="rId7" Type="http://schemas.openxmlformats.org/officeDocument/2006/relationships/image" Target="../media/image22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g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http://photos.wikimapia.org/p/00/02/53/88/67_big.jpg"/>
          <p:cNvPicPr>
            <a:picLocks noChangeAspect="1" noChangeArrowheads="1"/>
          </p:cNvPicPr>
          <p:nvPr/>
        </p:nvPicPr>
        <p:blipFill>
          <a:blip r:embed="rId3">
            <a:lum bright="50000"/>
          </a:blip>
          <a:srcRect r="2241" b="27273"/>
          <a:stretch>
            <a:fillRect/>
          </a:stretch>
        </p:blipFill>
        <p:spPr bwMode="auto">
          <a:xfrm>
            <a:off x="0" y="0"/>
            <a:ext cx="12291189" cy="6858000"/>
          </a:xfrm>
          <a:prstGeom prst="rect">
            <a:avLst/>
          </a:prstGeom>
          <a:noFill/>
        </p:spPr>
      </p:pic>
      <p:sp>
        <p:nvSpPr>
          <p:cNvPr id="14341" name="TextBox 1"/>
          <p:cNvSpPr txBox="1">
            <a:spLocks noChangeArrowheads="1"/>
          </p:cNvSpPr>
          <p:nvPr/>
        </p:nvSpPr>
        <p:spPr bwMode="auto">
          <a:xfrm>
            <a:off x="189186" y="2044005"/>
            <a:ext cx="12002814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cap="all" dirty="0">
                <a:solidFill>
                  <a:srgbClr val="FF0000"/>
                </a:solidFill>
              </a:rPr>
              <a:t>Проектное обучение и формирование предпринимательских навыков студентов инженерных образовательных программ на примере Факультета инженерии </a:t>
            </a:r>
            <a:r>
              <a:rPr lang="ru-RU" sz="2800" b="1" cap="all" dirty="0" err="1">
                <a:solidFill>
                  <a:srgbClr val="FF0000"/>
                </a:solidFill>
              </a:rPr>
              <a:t>Торайгыров</a:t>
            </a:r>
            <a:r>
              <a:rPr lang="ru-RU" sz="2800" b="1" cap="all" dirty="0">
                <a:solidFill>
                  <a:srgbClr val="FF0000"/>
                </a:solidFill>
              </a:rPr>
              <a:t> университета</a:t>
            </a:r>
            <a:endParaRPr lang="ru-RU" sz="2800" b="1" cap="all" dirty="0">
              <a:solidFill>
                <a:srgbClr val="FF0000"/>
              </a:solidFill>
            </a:endParaRPr>
          </a:p>
        </p:txBody>
      </p:sp>
      <p:sp>
        <p:nvSpPr>
          <p:cNvPr id="14342" name="TextBox 2"/>
          <p:cNvSpPr txBox="1">
            <a:spLocks noChangeArrowheads="1"/>
          </p:cNvSpPr>
          <p:nvPr/>
        </p:nvSpPr>
        <p:spPr bwMode="auto">
          <a:xfrm>
            <a:off x="4800985" y="6150114"/>
            <a:ext cx="282952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buFont typeface="Arial" charset="0"/>
              <a:buNone/>
            </a:pPr>
            <a:r>
              <a:rPr lang="ru-RU" sz="2000" b="1" i="1" dirty="0">
                <a:solidFill>
                  <a:srgbClr val="000066"/>
                </a:solidFill>
                <a:latin typeface="Calibri" pitchFamily="34" charset="0"/>
              </a:rPr>
              <a:t>Павлодар,</a:t>
            </a:r>
          </a:p>
          <a:p>
            <a:pPr algn="ctr">
              <a:buFont typeface="Arial" charset="0"/>
              <a:buNone/>
            </a:pPr>
            <a:r>
              <a:rPr lang="ru-RU" sz="2000" b="1" i="1" dirty="0" smtClean="0">
                <a:solidFill>
                  <a:srgbClr val="000066"/>
                </a:solidFill>
                <a:latin typeface="Calibri" pitchFamily="34" charset="0"/>
              </a:rPr>
              <a:t>05 июля 2022 </a:t>
            </a:r>
            <a:r>
              <a:rPr lang="ru-RU" sz="2000" b="1" i="1" dirty="0">
                <a:solidFill>
                  <a:srgbClr val="000066"/>
                </a:solidFill>
                <a:latin typeface="Calibri" pitchFamily="34" charset="0"/>
              </a:rPr>
              <a:t>г.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EACA785-AF7F-4223-8878-044062F7C26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66" t="35757" r="16522" b="36234"/>
          <a:stretch/>
        </p:blipFill>
        <p:spPr>
          <a:xfrm>
            <a:off x="332511" y="161537"/>
            <a:ext cx="2909454" cy="1230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818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F86E1330-D8CB-4E8F-9E24-B001385CC108}"/>
              </a:ext>
            </a:extLst>
          </p:cNvPr>
          <p:cNvSpPr/>
          <p:nvPr/>
        </p:nvSpPr>
        <p:spPr>
          <a:xfrm>
            <a:off x="339047" y="117539"/>
            <a:ext cx="1154815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cap="all" dirty="0" smtClean="0">
                <a:solidFill>
                  <a:srgbClr val="FF0000"/>
                </a:solidFill>
              </a:rPr>
              <a:t>Реализация проектов </a:t>
            </a:r>
            <a:endParaRPr lang="ru-RU" sz="2000" b="1" dirty="0" smtClean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100" y="800101"/>
            <a:ext cx="3124200" cy="23431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800101"/>
            <a:ext cx="2343150" cy="23431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3850" y="800101"/>
            <a:ext cx="2343150" cy="234315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54" b="23959"/>
          <a:stretch/>
        </p:blipFill>
        <p:spPr>
          <a:xfrm>
            <a:off x="1219200" y="3467099"/>
            <a:ext cx="3124200" cy="279876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67" b="16389"/>
          <a:stretch/>
        </p:blipFill>
        <p:spPr>
          <a:xfrm>
            <a:off x="4610100" y="3425703"/>
            <a:ext cx="2933700" cy="281417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23" b="21804"/>
          <a:stretch/>
        </p:blipFill>
        <p:spPr>
          <a:xfrm>
            <a:off x="7810499" y="3419795"/>
            <a:ext cx="3220667" cy="2820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187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F86E1330-D8CB-4E8F-9E24-B001385CC108}"/>
              </a:ext>
            </a:extLst>
          </p:cNvPr>
          <p:cNvSpPr/>
          <p:nvPr/>
        </p:nvSpPr>
        <p:spPr>
          <a:xfrm>
            <a:off x="339047" y="117539"/>
            <a:ext cx="1154815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cap="all" dirty="0" smtClean="0">
                <a:solidFill>
                  <a:srgbClr val="FF0000"/>
                </a:solidFill>
              </a:rPr>
              <a:t>Реализация проектов </a:t>
            </a:r>
            <a:endParaRPr lang="ru-RU" sz="2000" b="1" dirty="0" smtClean="0">
              <a:solidFill>
                <a:srgbClr val="FF0000"/>
              </a:solidFill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050" y="737042"/>
            <a:ext cx="2781300" cy="208597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237"/>
          <a:stretch/>
        </p:blipFill>
        <p:spPr>
          <a:xfrm>
            <a:off x="1524000" y="3042410"/>
            <a:ext cx="3171825" cy="341554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0134" y="3042409"/>
            <a:ext cx="2587965" cy="345061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2409" y="3042409"/>
            <a:ext cx="2559392" cy="341252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0474" y="737042"/>
            <a:ext cx="2790826" cy="209312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9423" y="729895"/>
            <a:ext cx="2093121" cy="209312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0667" y="729895"/>
            <a:ext cx="2093121" cy="2093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752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F86E1330-D8CB-4E8F-9E24-B001385CC108}"/>
              </a:ext>
            </a:extLst>
          </p:cNvPr>
          <p:cNvSpPr/>
          <p:nvPr/>
        </p:nvSpPr>
        <p:spPr>
          <a:xfrm>
            <a:off x="339047" y="117539"/>
            <a:ext cx="1154815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cap="all" dirty="0" smtClean="0">
                <a:solidFill>
                  <a:srgbClr val="FF0000"/>
                </a:solidFill>
              </a:rPr>
              <a:t>ВЫВОДЫ</a:t>
            </a:r>
            <a:endParaRPr lang="ru-RU" sz="2000" b="1" dirty="0" smtClean="0">
              <a:solidFill>
                <a:srgbClr val="FF0000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6116938"/>
              </p:ext>
            </p:extLst>
          </p:nvPr>
        </p:nvGraphicFramePr>
        <p:xfrm>
          <a:off x="205696" y="727298"/>
          <a:ext cx="11548154" cy="585692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56354">
                  <a:extLst>
                    <a:ext uri="{9D8B030D-6E8A-4147-A177-3AD203B41FA5}">
                      <a16:colId xmlns:a16="http://schemas.microsoft.com/office/drawing/2014/main" val="2223701633"/>
                    </a:ext>
                  </a:extLst>
                </a:gridCol>
                <a:gridCol w="2476500">
                  <a:extLst>
                    <a:ext uri="{9D8B030D-6E8A-4147-A177-3AD203B41FA5}">
                      <a16:colId xmlns:a16="http://schemas.microsoft.com/office/drawing/2014/main" val="3257219711"/>
                    </a:ext>
                  </a:extLst>
                </a:gridCol>
                <a:gridCol w="3494546">
                  <a:extLst>
                    <a:ext uri="{9D8B030D-6E8A-4147-A177-3AD203B41FA5}">
                      <a16:colId xmlns:a16="http://schemas.microsoft.com/office/drawing/2014/main" val="4255556621"/>
                    </a:ext>
                  </a:extLst>
                </a:gridCol>
                <a:gridCol w="3115804">
                  <a:extLst>
                    <a:ext uri="{9D8B030D-6E8A-4147-A177-3AD203B41FA5}">
                      <a16:colId xmlns:a16="http://schemas.microsoft.com/office/drawing/2014/main" val="3483789380"/>
                    </a:ext>
                  </a:extLst>
                </a:gridCol>
                <a:gridCol w="1504950">
                  <a:extLst>
                    <a:ext uri="{9D8B030D-6E8A-4147-A177-3AD203B41FA5}">
                      <a16:colId xmlns:a16="http://schemas.microsoft.com/office/drawing/2014/main" val="2019478141"/>
                    </a:ext>
                  </a:extLst>
                </a:gridCol>
              </a:tblGrid>
              <a:tr h="43513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800" dirty="0">
                          <a:effectLst/>
                        </a:rPr>
                        <a:t>Уровень НРК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20" marR="381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800" dirty="0">
                          <a:effectLst/>
                        </a:rPr>
                        <a:t>Знания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20" marR="381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800">
                          <a:effectLst/>
                        </a:rPr>
                        <a:t>Умения и навыки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20" marR="381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800">
                          <a:effectLst/>
                        </a:rPr>
                        <a:t>Личностные и профессиональные компетенции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20" marR="381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800">
                          <a:effectLst/>
                        </a:rPr>
                        <a:t>Пути достижения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20" marR="38120" marT="0" marB="0"/>
                </a:tc>
                <a:extLst>
                  <a:ext uri="{0D108BD9-81ED-4DB2-BD59-A6C34878D82A}">
                    <a16:rowId xmlns:a16="http://schemas.microsoft.com/office/drawing/2014/main" val="2821952749"/>
                  </a:ext>
                </a:extLst>
              </a:tr>
              <a:tr h="206688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800" dirty="0">
                          <a:effectLst/>
                        </a:rPr>
                        <a:t>6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20" marR="3812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Широкий диапазон теоретических и практических знаний в профессиональной области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20" marR="3812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FF0000"/>
                          </a:solidFill>
                          <a:effectLst/>
                        </a:rPr>
                        <a:t>Самостоятельная разработка и выдвижение различных вариантов решения профессиональных задач с применением теоретических и практических знаний</a:t>
                      </a:r>
                      <a:endParaRPr lang="ru-RU" sz="18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20" marR="3812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FF0000"/>
                          </a:solidFill>
                          <a:effectLst/>
                        </a:rPr>
                        <a:t>Самостоятельное управление и контроль за процессами трудовой и учебной деятельности в рамках стратегии, политики и целей организации, обсуждение проблемы, аргументирование выводов и грамотное оперирование информацией</a:t>
                      </a:r>
                      <a:endParaRPr lang="ru-RU" sz="18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20" marR="3812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800" dirty="0">
                          <a:effectLst/>
                        </a:rPr>
                        <a:t>бакалавриат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20" marR="38120" marT="0" marB="0"/>
                </a:tc>
                <a:extLst>
                  <a:ext uri="{0D108BD9-81ED-4DB2-BD59-A6C34878D82A}">
                    <a16:rowId xmlns:a16="http://schemas.microsoft.com/office/drawing/2014/main" val="1315709248"/>
                  </a:ext>
                </a:extLst>
              </a:tr>
              <a:tr h="184931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800" dirty="0">
                          <a:effectLst/>
                        </a:rPr>
                        <a:t>7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20" marR="3812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Концептуальные знания в области науки и профессиональной деятельности, Создание новых прикладных знаний в профессиональной области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20" marR="3812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FF0000"/>
                          </a:solidFill>
                          <a:effectLst/>
                        </a:rPr>
                        <a:t>Самостоятельное определение цели профессиональной деятельности и выбирать адекватные методы и средства их достижения. Осуществление научной, инновационной деятельности по получению новых знаний</a:t>
                      </a:r>
                      <a:endParaRPr lang="ru-RU" sz="18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20" marR="3812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FF0000"/>
                          </a:solidFill>
                          <a:effectLst/>
                        </a:rPr>
                        <a:t>Определение стратегии, деятельности подразделения или организации. Принятие решений и ответственность на уровне подразделений</a:t>
                      </a:r>
                      <a:endParaRPr lang="ru-RU" sz="18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20" marR="3812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800" dirty="0">
                          <a:effectLst/>
                        </a:rPr>
                        <a:t>Магистратура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20" marR="38120" marT="0" marB="0"/>
                </a:tc>
                <a:extLst>
                  <a:ext uri="{0D108BD9-81ED-4DB2-BD59-A6C34878D82A}">
                    <a16:rowId xmlns:a16="http://schemas.microsoft.com/office/drawing/2014/main" val="40797887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65623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5593685A-246B-462C-8A4C-A8B5B8C4D817}"/>
              </a:ext>
            </a:extLst>
          </p:cNvPr>
          <p:cNvSpPr/>
          <p:nvPr/>
        </p:nvSpPr>
        <p:spPr>
          <a:xfrm>
            <a:off x="2161212" y="2667060"/>
            <a:ext cx="787529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Спасибо за внимание!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831810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F86E1330-D8CB-4E8F-9E24-B001385CC108}"/>
              </a:ext>
            </a:extLst>
          </p:cNvPr>
          <p:cNvSpPr/>
          <p:nvPr/>
        </p:nvSpPr>
        <p:spPr>
          <a:xfrm>
            <a:off x="339047" y="117539"/>
            <a:ext cx="1154815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cap="all" dirty="0" smtClean="0">
                <a:solidFill>
                  <a:srgbClr val="FF0000"/>
                </a:solidFill>
              </a:rPr>
              <a:t>Тренды высшего образования</a:t>
            </a:r>
            <a:endParaRPr lang="ru-RU" sz="2000" b="1" dirty="0" smtClean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12423" y="1103915"/>
            <a:ext cx="113919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 smtClean="0">
                <a:solidFill>
                  <a:srgbClr val="002060"/>
                </a:solidFill>
                <a:ea typeface="Calibri" panose="020F0502020204030204" pitchFamily="34" charset="0"/>
              </a:rPr>
              <a:t>1. междисциплинарный </a:t>
            </a:r>
            <a:r>
              <a:rPr lang="ru-RU" sz="3200" dirty="0">
                <a:solidFill>
                  <a:srgbClr val="002060"/>
                </a:solidFill>
                <a:ea typeface="Calibri" panose="020F0502020204030204" pitchFamily="34" charset="0"/>
              </a:rPr>
              <a:t>и </a:t>
            </a:r>
            <a:r>
              <a:rPr lang="ru-RU" sz="3200" dirty="0" err="1">
                <a:solidFill>
                  <a:srgbClr val="002060"/>
                </a:solidFill>
                <a:ea typeface="Calibri" panose="020F0502020204030204" pitchFamily="34" charset="0"/>
              </a:rPr>
              <a:t>трансдисциплинарный</a:t>
            </a:r>
            <a:r>
              <a:rPr lang="ru-RU" sz="3200" dirty="0">
                <a:solidFill>
                  <a:srgbClr val="002060"/>
                </a:solidFill>
                <a:ea typeface="Calibri" panose="020F0502020204030204" pitchFamily="34" charset="0"/>
              </a:rPr>
              <a:t> подход в получении новых знаний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12422" y="2767400"/>
            <a:ext cx="11374777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 smtClean="0">
                <a:solidFill>
                  <a:srgbClr val="002060"/>
                </a:solidFill>
                <a:ea typeface="Calibri" panose="020F0502020204030204" pitchFamily="34" charset="0"/>
              </a:rPr>
              <a:t>2. Инструмент </a:t>
            </a:r>
            <a:r>
              <a:rPr lang="ru-RU" sz="3200" dirty="0">
                <a:solidFill>
                  <a:srgbClr val="002060"/>
                </a:solidFill>
                <a:ea typeface="Calibri" panose="020F0502020204030204" pitchFamily="34" charset="0"/>
              </a:rPr>
              <a:t>модернизации инженерного образования </a:t>
            </a:r>
            <a:r>
              <a:rPr lang="ru-RU" sz="3200" dirty="0" smtClean="0">
                <a:solidFill>
                  <a:srgbClr val="002060"/>
                </a:solidFill>
                <a:ea typeface="Calibri" panose="020F0502020204030204" pitchFamily="34" charset="0"/>
              </a:rPr>
              <a:t>- </a:t>
            </a:r>
            <a:r>
              <a:rPr lang="ru-RU" sz="3200" dirty="0">
                <a:solidFill>
                  <a:srgbClr val="002060"/>
                </a:solidFill>
                <a:ea typeface="Calibri" panose="020F0502020204030204" pitchFamily="34" charset="0"/>
              </a:rPr>
              <a:t>всемирная Инициатива </a:t>
            </a:r>
            <a:r>
              <a:rPr lang="ru-RU" sz="3200" dirty="0" smtClean="0">
                <a:solidFill>
                  <a:srgbClr val="002060"/>
                </a:solidFill>
                <a:ea typeface="Calibri" panose="020F0502020204030204" pitchFamily="34" charset="0"/>
              </a:rPr>
              <a:t>CDIO</a:t>
            </a:r>
          </a:p>
          <a:p>
            <a:pPr algn="just"/>
            <a:r>
              <a:rPr lang="ru-RU" sz="3200" dirty="0" smtClean="0">
                <a:solidFill>
                  <a:srgbClr val="002060"/>
                </a:solidFill>
                <a:ea typeface="Calibri" panose="020F0502020204030204" pitchFamily="34" charset="0"/>
              </a:rPr>
              <a:t>(</a:t>
            </a:r>
            <a:r>
              <a:rPr lang="ru-RU" sz="3200" dirty="0" err="1">
                <a:solidFill>
                  <a:srgbClr val="002060"/>
                </a:solidFill>
                <a:ea typeface="Calibri" panose="020F0502020204030204" pitchFamily="34" charset="0"/>
              </a:rPr>
              <a:t>Conceive</a:t>
            </a:r>
            <a:r>
              <a:rPr lang="ru-RU" sz="3200" dirty="0">
                <a:solidFill>
                  <a:srgbClr val="002060"/>
                </a:solidFill>
                <a:ea typeface="Calibri" panose="020F0502020204030204" pitchFamily="34" charset="0"/>
              </a:rPr>
              <a:t> - </a:t>
            </a:r>
            <a:r>
              <a:rPr lang="ru-RU" sz="3200" dirty="0" err="1">
                <a:solidFill>
                  <a:srgbClr val="002060"/>
                </a:solidFill>
                <a:ea typeface="Calibri" panose="020F0502020204030204" pitchFamily="34" charset="0"/>
              </a:rPr>
              <a:t>Design</a:t>
            </a:r>
            <a:r>
              <a:rPr lang="ru-RU" sz="3200" dirty="0">
                <a:solidFill>
                  <a:srgbClr val="002060"/>
                </a:solidFill>
                <a:ea typeface="Calibri" panose="020F0502020204030204" pitchFamily="34" charset="0"/>
              </a:rPr>
              <a:t> - </a:t>
            </a:r>
            <a:r>
              <a:rPr lang="ru-RU" sz="3200" dirty="0" err="1">
                <a:solidFill>
                  <a:srgbClr val="002060"/>
                </a:solidFill>
                <a:ea typeface="Calibri" panose="020F0502020204030204" pitchFamily="34" charset="0"/>
              </a:rPr>
              <a:t>Implement</a:t>
            </a:r>
            <a:r>
              <a:rPr lang="ru-RU" sz="3200" dirty="0">
                <a:solidFill>
                  <a:srgbClr val="002060"/>
                </a:solidFill>
                <a:ea typeface="Calibri" panose="020F0502020204030204" pitchFamily="34" charset="0"/>
              </a:rPr>
              <a:t> - </a:t>
            </a:r>
            <a:r>
              <a:rPr lang="ru-RU" sz="3200" dirty="0" err="1">
                <a:solidFill>
                  <a:srgbClr val="002060"/>
                </a:solidFill>
                <a:ea typeface="Calibri" panose="020F0502020204030204" pitchFamily="34" charset="0"/>
              </a:rPr>
              <a:t>Operate</a:t>
            </a:r>
            <a:r>
              <a:rPr lang="ru-RU" sz="3200" dirty="0" smtClean="0">
                <a:solidFill>
                  <a:srgbClr val="002060"/>
                </a:solidFill>
                <a:ea typeface="Calibri" panose="020F0502020204030204" pitchFamily="34" charset="0"/>
              </a:rPr>
              <a:t>)</a:t>
            </a:r>
          </a:p>
          <a:p>
            <a:pPr algn="just"/>
            <a:r>
              <a:rPr lang="ru-RU" sz="3200" i="1" dirty="0" smtClean="0">
                <a:solidFill>
                  <a:srgbClr val="002060"/>
                </a:solidFill>
              </a:rPr>
              <a:t>(Задумай </a:t>
            </a:r>
            <a:r>
              <a:rPr lang="ru-RU" sz="3200" i="1" dirty="0">
                <a:solidFill>
                  <a:srgbClr val="002060"/>
                </a:solidFill>
              </a:rPr>
              <a:t>- Спроектируй - Реализуй </a:t>
            </a:r>
            <a:r>
              <a:rPr lang="ru-RU" sz="3200" i="1" dirty="0" smtClean="0">
                <a:solidFill>
                  <a:srgbClr val="002060"/>
                </a:solidFill>
              </a:rPr>
              <a:t>– Управляй)</a:t>
            </a:r>
            <a:endParaRPr lang="ru-RU" sz="3200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270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F86E1330-D8CB-4E8F-9E24-B001385CC108}"/>
              </a:ext>
            </a:extLst>
          </p:cNvPr>
          <p:cNvSpPr/>
          <p:nvPr/>
        </p:nvSpPr>
        <p:spPr>
          <a:xfrm>
            <a:off x="339047" y="117539"/>
            <a:ext cx="1154815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Стандарты CDIO</a:t>
            </a:r>
            <a:endParaRPr lang="ru-RU" sz="2400" b="1" dirty="0" smtClean="0">
              <a:solidFill>
                <a:srgbClr val="FF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19996" y="555749"/>
            <a:ext cx="11548153" cy="60024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400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Стандарты CDIO – это комплексный подход к инженерному образованию: набор общих принципов создания учебных программ, их материально-технического обеспечения, подбора и обучения преподавателей.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400" dirty="0" smtClean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Стандарты </a:t>
            </a:r>
            <a:r>
              <a:rPr lang="ru-RU" sz="2400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требуют: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400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- разработки учебного плана из </a:t>
            </a:r>
            <a:r>
              <a:rPr lang="ru-RU" sz="2400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взаимосвязанных дисциплин и должен включать четкий план по интеграции личностных и межличностных навыков, а также навыков создания продуктов, процессов и систем;</a:t>
            </a:r>
            <a:endParaRPr lang="ru-RU" sz="2400" dirty="0">
              <a:solidFill>
                <a:srgbClr val="00206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400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- наличия </a:t>
            </a:r>
            <a:r>
              <a:rPr lang="ru-RU" sz="2400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вводного курса, создающего основу для инженерной практики при создании продуктов, процессов и систем и формирования основных личностных и межличностных навыков;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400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- наличия в учебном плане двух или более проектов, предусматривающих получение опыта проектно-внедренческой деятельности, один на базовом уровне и один на продвинутом уровне;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400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- наличия рабочего пространства для инженерной деятельности и лабораторий;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400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- активных методов обучения и т.д.</a:t>
            </a:r>
            <a:endParaRPr lang="ru-RU" sz="2400" dirty="0">
              <a:solidFill>
                <a:srgbClr val="00206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515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F86E1330-D8CB-4E8F-9E24-B001385CC108}"/>
              </a:ext>
            </a:extLst>
          </p:cNvPr>
          <p:cNvSpPr/>
          <p:nvPr/>
        </p:nvSpPr>
        <p:spPr>
          <a:xfrm>
            <a:off x="339047" y="117539"/>
            <a:ext cx="1154815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Требования НРК</a:t>
            </a:r>
            <a:endParaRPr lang="ru-RU" sz="2400" b="1" dirty="0" smtClean="0">
              <a:solidFill>
                <a:srgbClr val="FF0000"/>
              </a:solidFill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1102155"/>
              </p:ext>
            </p:extLst>
          </p:nvPr>
        </p:nvGraphicFramePr>
        <p:xfrm>
          <a:off x="205696" y="727298"/>
          <a:ext cx="11548154" cy="584390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56354">
                  <a:extLst>
                    <a:ext uri="{9D8B030D-6E8A-4147-A177-3AD203B41FA5}">
                      <a16:colId xmlns:a16="http://schemas.microsoft.com/office/drawing/2014/main" val="2223701633"/>
                    </a:ext>
                  </a:extLst>
                </a:gridCol>
                <a:gridCol w="2476500">
                  <a:extLst>
                    <a:ext uri="{9D8B030D-6E8A-4147-A177-3AD203B41FA5}">
                      <a16:colId xmlns:a16="http://schemas.microsoft.com/office/drawing/2014/main" val="3257219711"/>
                    </a:ext>
                  </a:extLst>
                </a:gridCol>
                <a:gridCol w="3494546">
                  <a:extLst>
                    <a:ext uri="{9D8B030D-6E8A-4147-A177-3AD203B41FA5}">
                      <a16:colId xmlns:a16="http://schemas.microsoft.com/office/drawing/2014/main" val="4255556621"/>
                    </a:ext>
                  </a:extLst>
                </a:gridCol>
                <a:gridCol w="3115804">
                  <a:extLst>
                    <a:ext uri="{9D8B030D-6E8A-4147-A177-3AD203B41FA5}">
                      <a16:colId xmlns:a16="http://schemas.microsoft.com/office/drawing/2014/main" val="3483789380"/>
                    </a:ext>
                  </a:extLst>
                </a:gridCol>
                <a:gridCol w="1504950">
                  <a:extLst>
                    <a:ext uri="{9D8B030D-6E8A-4147-A177-3AD203B41FA5}">
                      <a16:colId xmlns:a16="http://schemas.microsoft.com/office/drawing/2014/main" val="2019478141"/>
                    </a:ext>
                  </a:extLst>
                </a:gridCol>
              </a:tblGrid>
              <a:tr h="43513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800" dirty="0">
                          <a:effectLst/>
                        </a:rPr>
                        <a:t>Уровень НРК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20" marR="381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800" dirty="0">
                          <a:effectLst/>
                        </a:rPr>
                        <a:t>Знания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20" marR="381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800">
                          <a:effectLst/>
                        </a:rPr>
                        <a:t>Умения и навыки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20" marR="381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800">
                          <a:effectLst/>
                        </a:rPr>
                        <a:t>Личностные и профессиональные компетенции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20" marR="381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800">
                          <a:effectLst/>
                        </a:rPr>
                        <a:t>Пути достижения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20" marR="38120" marT="0" marB="0"/>
                </a:tc>
                <a:extLst>
                  <a:ext uri="{0D108BD9-81ED-4DB2-BD59-A6C34878D82A}">
                    <a16:rowId xmlns:a16="http://schemas.microsoft.com/office/drawing/2014/main" val="2821952749"/>
                  </a:ext>
                </a:extLst>
              </a:tr>
              <a:tr h="206688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800" dirty="0">
                          <a:effectLst/>
                        </a:rPr>
                        <a:t>6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20" marR="3812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Широкий диапазон теоретических и практических знаний в профессиональной области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20" marR="3812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Самостоятельная разработка и выдвижение различных вариантов решения профессиональных задач с применением теоретических и практических знаний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20" marR="3812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Самостоятельное управление и контроль за процессами трудовой и учебной деятельности в рамках стратегии, политики и целей организации, обсуждение проблемы, аргументирование выводов и грамотное оперирование информацией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20" marR="3812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800" dirty="0">
                          <a:effectLst/>
                        </a:rPr>
                        <a:t>бакалавриат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20" marR="38120" marT="0" marB="0"/>
                </a:tc>
                <a:extLst>
                  <a:ext uri="{0D108BD9-81ED-4DB2-BD59-A6C34878D82A}">
                    <a16:rowId xmlns:a16="http://schemas.microsoft.com/office/drawing/2014/main" val="1315709248"/>
                  </a:ext>
                </a:extLst>
              </a:tr>
              <a:tr h="184931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800" dirty="0">
                          <a:effectLst/>
                        </a:rPr>
                        <a:t>7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20" marR="3812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Концептуальные знания в области науки и профессиональной деятельности, Создание новых прикладных знаний в профессиональной области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20" marR="3812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Самостоятельное определение цели профессиональной деятельности и выбирать адекватные методы и средства их достижения. Осуществление научной, инновационной деятельности по получению новых знаний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20" marR="3812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Определение стратегии, деятельности подразделения или организации. Принятие решений и ответственность на уровне подразделений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20" marR="3812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800" dirty="0">
                          <a:effectLst/>
                        </a:rPr>
                        <a:t>Магистратура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20" marR="38120" marT="0" marB="0"/>
                </a:tc>
                <a:extLst>
                  <a:ext uri="{0D108BD9-81ED-4DB2-BD59-A6C34878D82A}">
                    <a16:rowId xmlns:a16="http://schemas.microsoft.com/office/drawing/2014/main" val="40797887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84002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F86E1330-D8CB-4E8F-9E24-B001385CC108}"/>
              </a:ext>
            </a:extLst>
          </p:cNvPr>
          <p:cNvSpPr/>
          <p:nvPr/>
        </p:nvSpPr>
        <p:spPr>
          <a:xfrm>
            <a:off x="339047" y="117539"/>
            <a:ext cx="1154815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Реализация проекта, финансируемого КН МОН РК: «</a:t>
            </a:r>
            <a:r>
              <a:rPr lang="kk-KZ" sz="2400" b="1" dirty="0">
                <a:solidFill>
                  <a:srgbClr val="FF0000"/>
                </a:solidFill>
              </a:rPr>
              <a:t>Предпринимательский университет как способ трансформации высшего образованияв РК: проблемы перехода»</a:t>
            </a:r>
            <a:endParaRPr lang="ru-RU" sz="2400" b="1" dirty="0" smtClean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9047" y="1317868"/>
            <a:ext cx="113919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just">
              <a:buAutoNum type="arabicPeriod"/>
            </a:pPr>
            <a:r>
              <a:rPr lang="kk-KZ" sz="2400" dirty="0" smtClean="0">
                <a:solidFill>
                  <a:srgbClr val="002060"/>
                </a:solidFill>
                <a:ea typeface="Calibri" panose="020F0502020204030204" pitchFamily="34" charset="0"/>
              </a:rPr>
              <a:t>Интегрированное </a:t>
            </a:r>
            <a:r>
              <a:rPr lang="kk-KZ" sz="2400" dirty="0">
                <a:solidFill>
                  <a:srgbClr val="002060"/>
                </a:solidFill>
                <a:ea typeface="Calibri" panose="020F0502020204030204" pitchFamily="34" charset="0"/>
              </a:rPr>
              <a:t>проектное обучение студентов и магистрантов </a:t>
            </a:r>
            <a:r>
              <a:rPr lang="kk-KZ" sz="2400" dirty="0" smtClean="0">
                <a:solidFill>
                  <a:srgbClr val="002060"/>
                </a:solidFill>
                <a:ea typeface="Calibri" panose="020F0502020204030204" pitchFamily="34" charset="0"/>
              </a:rPr>
              <a:t>специальности «Транспортная техника и технологии» с </a:t>
            </a:r>
            <a:r>
              <a:rPr lang="kk-KZ" sz="2400" dirty="0">
                <a:solidFill>
                  <a:srgbClr val="002060"/>
                </a:solidFill>
                <a:ea typeface="Calibri" panose="020F0502020204030204" pitchFamily="34" charset="0"/>
              </a:rPr>
              <a:t>целью формирования специальных и предпринимательских </a:t>
            </a:r>
            <a:r>
              <a:rPr lang="kk-KZ" sz="2400" dirty="0" smtClean="0">
                <a:solidFill>
                  <a:srgbClr val="002060"/>
                </a:solidFill>
                <a:ea typeface="Calibri" panose="020F0502020204030204" pitchFamily="34" charset="0"/>
              </a:rPr>
              <a:t>компетенций.</a:t>
            </a:r>
          </a:p>
          <a:p>
            <a:pPr marL="514350" indent="-514350" algn="just">
              <a:buAutoNum type="arabicPeriod"/>
            </a:pPr>
            <a:r>
              <a:rPr lang="kk-KZ" sz="2400" dirty="0" smtClean="0">
                <a:solidFill>
                  <a:srgbClr val="002060"/>
                </a:solidFill>
              </a:rPr>
              <a:t>Реализация комплексного проекта «Разработка </a:t>
            </a:r>
            <a:r>
              <a:rPr lang="kk-KZ" sz="2400" dirty="0">
                <a:solidFill>
                  <a:srgbClr val="002060"/>
                </a:solidFill>
              </a:rPr>
              <a:t>конструкции и организация производства электробаги»</a:t>
            </a:r>
            <a:endParaRPr lang="kk-KZ" sz="2400" dirty="0" smtClean="0">
              <a:solidFill>
                <a:srgbClr val="002060"/>
              </a:solidFill>
              <a:ea typeface="Calibri" panose="020F0502020204030204" pitchFamily="34" charset="0"/>
            </a:endParaRPr>
          </a:p>
          <a:p>
            <a:pPr marL="514350" indent="-514350" algn="just">
              <a:buAutoNum type="arabicPeriod"/>
            </a:pPr>
            <a:r>
              <a:rPr lang="kk-KZ" sz="2400" dirty="0" smtClean="0">
                <a:solidFill>
                  <a:srgbClr val="002060"/>
                </a:solidFill>
              </a:rPr>
              <a:t>В </a:t>
            </a:r>
            <a:r>
              <a:rPr lang="kk-KZ" sz="2400" dirty="0">
                <a:solidFill>
                  <a:srgbClr val="002060"/>
                </a:solidFill>
              </a:rPr>
              <a:t>рамках дисциплины бакалавриата «Проект» студенты реализовывали «Ииженерно-конструкторский проект», его основной целью было создание конструкторских чертежей электробаги и технологии ее изготовления под руководством </a:t>
            </a:r>
            <a:r>
              <a:rPr lang="kk-KZ" sz="2400" dirty="0" smtClean="0">
                <a:solidFill>
                  <a:srgbClr val="002060"/>
                </a:solidFill>
              </a:rPr>
              <a:t>магистрантов.</a:t>
            </a:r>
          </a:p>
          <a:p>
            <a:pPr marL="514350" indent="-514350" algn="just">
              <a:buAutoNum type="arabicPeriod"/>
            </a:pPr>
            <a:r>
              <a:rPr lang="kk-KZ" sz="2400" dirty="0" smtClean="0">
                <a:solidFill>
                  <a:srgbClr val="002060"/>
                </a:solidFill>
              </a:rPr>
              <a:t>Магистранты </a:t>
            </a:r>
            <a:r>
              <a:rPr lang="kk-KZ" sz="2400" dirty="0">
                <a:solidFill>
                  <a:srgbClr val="002060"/>
                </a:solidFill>
              </a:rPr>
              <a:t>в рамках дисциплины «Управление проектом» </a:t>
            </a:r>
            <a:r>
              <a:rPr lang="kk-KZ" sz="2400" dirty="0" smtClean="0">
                <a:solidFill>
                  <a:srgbClr val="002060"/>
                </a:solidFill>
              </a:rPr>
              <a:t>обосновали создание </a:t>
            </a:r>
            <a:r>
              <a:rPr lang="kk-KZ" sz="2400" dirty="0">
                <a:solidFill>
                  <a:srgbClr val="002060"/>
                </a:solidFill>
              </a:rPr>
              <a:t>новой практики / бизнеса и </a:t>
            </a:r>
            <a:r>
              <a:rPr lang="kk-KZ" sz="2400" dirty="0" smtClean="0">
                <a:solidFill>
                  <a:srgbClr val="002060"/>
                </a:solidFill>
              </a:rPr>
              <a:t>организовали </a:t>
            </a:r>
            <a:r>
              <a:rPr lang="kk-KZ" sz="2400" dirty="0">
                <a:solidFill>
                  <a:srgbClr val="002060"/>
                </a:solidFill>
              </a:rPr>
              <a:t>работу команды студентов </a:t>
            </a:r>
            <a:r>
              <a:rPr lang="kk-KZ" sz="2400" dirty="0" smtClean="0">
                <a:solidFill>
                  <a:srgbClr val="002060"/>
                </a:solidFill>
              </a:rPr>
              <a:t>бакалавриата.</a:t>
            </a:r>
          </a:p>
          <a:p>
            <a:pPr marL="514350" indent="-514350" algn="just">
              <a:buAutoNum type="arabicPeriod"/>
            </a:pPr>
            <a:r>
              <a:rPr lang="kk-KZ" sz="2400" dirty="0" smtClean="0">
                <a:solidFill>
                  <a:srgbClr val="002060"/>
                </a:solidFill>
              </a:rPr>
              <a:t>Суммарно </a:t>
            </a:r>
            <a:r>
              <a:rPr lang="kk-KZ" sz="2400" dirty="0">
                <a:solidFill>
                  <a:srgbClr val="002060"/>
                </a:solidFill>
              </a:rPr>
              <a:t>студенты и магистранты должны были изготовить прототип Электробаги и обосновать дальнейшее масштабирование проекта</a:t>
            </a:r>
            <a:r>
              <a:rPr lang="kk-KZ" sz="2400" dirty="0" smtClean="0">
                <a:solidFill>
                  <a:srgbClr val="002060"/>
                </a:solidFill>
              </a:rPr>
              <a:t>.</a:t>
            </a:r>
            <a:endParaRPr lang="ru-RU" sz="3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7285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29857" t="25238" r="30572" b="28032"/>
          <a:stretch/>
        </p:blipFill>
        <p:spPr>
          <a:xfrm>
            <a:off x="82437" y="783859"/>
            <a:ext cx="6030686" cy="400594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30286" t="25746" r="30999" b="39715"/>
          <a:stretch/>
        </p:blipFill>
        <p:spPr>
          <a:xfrm>
            <a:off x="5641199" y="3284609"/>
            <a:ext cx="6550801" cy="3287487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F86E1330-D8CB-4E8F-9E24-B001385CC108}"/>
              </a:ext>
            </a:extLst>
          </p:cNvPr>
          <p:cNvSpPr/>
          <p:nvPr/>
        </p:nvSpPr>
        <p:spPr>
          <a:xfrm>
            <a:off x="339047" y="117539"/>
            <a:ext cx="1154815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cap="all" dirty="0" smtClean="0">
                <a:solidFill>
                  <a:srgbClr val="FF0000"/>
                </a:solidFill>
              </a:rPr>
              <a:t>ПРИНЦИПЫ </a:t>
            </a:r>
            <a:r>
              <a:rPr lang="ru-RU" sz="2000" b="1" cap="all" dirty="0" err="1" smtClean="0">
                <a:solidFill>
                  <a:srgbClr val="FF0000"/>
                </a:solidFill>
              </a:rPr>
              <a:t>ПроектноГО</a:t>
            </a:r>
            <a:r>
              <a:rPr lang="ru-RU" sz="2000" b="1" cap="all" dirty="0" smtClean="0">
                <a:solidFill>
                  <a:srgbClr val="FF0000"/>
                </a:solidFill>
              </a:rPr>
              <a:t> </a:t>
            </a:r>
            <a:r>
              <a:rPr lang="ru-RU" sz="2000" b="1" cap="all" dirty="0" err="1" smtClean="0">
                <a:solidFill>
                  <a:srgbClr val="FF0000"/>
                </a:solidFill>
              </a:rPr>
              <a:t>обучениЯ</a:t>
            </a:r>
            <a:r>
              <a:rPr lang="ru-RU" sz="2000" b="1" cap="all" dirty="0" smtClean="0">
                <a:solidFill>
                  <a:srgbClr val="FF0000"/>
                </a:solidFill>
              </a:rPr>
              <a:t> </a:t>
            </a:r>
            <a:endParaRPr lang="ru-RU" sz="2000" b="1" dirty="0" smtClean="0">
              <a:solidFill>
                <a:srgbClr val="FF0000"/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5048250" y="5543550"/>
            <a:ext cx="6972300" cy="457200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82437" y="2404153"/>
            <a:ext cx="5712188" cy="780836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82437" y="2934324"/>
            <a:ext cx="5712188" cy="780836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F86E1330-D8CB-4E8F-9E24-B001385CC108}"/>
              </a:ext>
            </a:extLst>
          </p:cNvPr>
          <p:cNvSpPr/>
          <p:nvPr/>
        </p:nvSpPr>
        <p:spPr>
          <a:xfrm>
            <a:off x="6491557" y="1554974"/>
            <a:ext cx="42860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cap="all" dirty="0" err="1" smtClean="0">
                <a:solidFill>
                  <a:srgbClr val="0070C0"/>
                </a:solidFill>
              </a:rPr>
              <a:t>Бакалавриат</a:t>
            </a:r>
            <a:endParaRPr lang="ru-RU" sz="2000" b="1" dirty="0" smtClean="0">
              <a:solidFill>
                <a:srgbClr val="0070C0"/>
              </a:solidFill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F86E1330-D8CB-4E8F-9E24-B001385CC108}"/>
              </a:ext>
            </a:extLst>
          </p:cNvPr>
          <p:cNvSpPr/>
          <p:nvPr/>
        </p:nvSpPr>
        <p:spPr>
          <a:xfrm>
            <a:off x="6491557" y="2352655"/>
            <a:ext cx="42860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cap="all" dirty="0" smtClean="0">
                <a:solidFill>
                  <a:srgbClr val="0070C0"/>
                </a:solidFill>
              </a:rPr>
              <a:t>магистратура</a:t>
            </a:r>
            <a:endParaRPr lang="ru-RU" sz="2000" b="1" dirty="0" smtClean="0">
              <a:solidFill>
                <a:srgbClr val="0070C0"/>
              </a:solidFill>
            </a:endParaRPr>
          </a:p>
        </p:txBody>
      </p:sp>
      <p:sp>
        <p:nvSpPr>
          <p:cNvPr id="11" name="Стрелка влево 10"/>
          <p:cNvSpPr/>
          <p:nvPr/>
        </p:nvSpPr>
        <p:spPr>
          <a:xfrm rot="20293840">
            <a:off x="5626296" y="2039144"/>
            <a:ext cx="1997002" cy="523982"/>
          </a:xfrm>
          <a:prstGeom prst="leftArrow">
            <a:avLst>
              <a:gd name="adj1" fmla="val 41250"/>
              <a:gd name="adj2" fmla="val 22040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лево 11"/>
          <p:cNvSpPr/>
          <p:nvPr/>
        </p:nvSpPr>
        <p:spPr>
          <a:xfrm rot="20469071">
            <a:off x="5654333" y="2714608"/>
            <a:ext cx="1997002" cy="523982"/>
          </a:xfrm>
          <a:prstGeom prst="leftArrow">
            <a:avLst>
              <a:gd name="adj1" fmla="val 41250"/>
              <a:gd name="adj2" fmla="val 22040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4687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33705" t="22590" r="34623" b="47169"/>
          <a:stretch/>
        </p:blipFill>
        <p:spPr>
          <a:xfrm>
            <a:off x="6113123" y="3537680"/>
            <a:ext cx="5711253" cy="3067421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F86E1330-D8CB-4E8F-9E24-B001385CC108}"/>
              </a:ext>
            </a:extLst>
          </p:cNvPr>
          <p:cNvSpPr/>
          <p:nvPr/>
        </p:nvSpPr>
        <p:spPr>
          <a:xfrm>
            <a:off x="339047" y="117539"/>
            <a:ext cx="1154815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cap="all" dirty="0" smtClean="0">
                <a:solidFill>
                  <a:srgbClr val="FF0000"/>
                </a:solidFill>
              </a:rPr>
              <a:t>ПРИНЦИПЫ </a:t>
            </a:r>
            <a:r>
              <a:rPr lang="ru-RU" sz="2000" b="1" cap="all" dirty="0" err="1" smtClean="0">
                <a:solidFill>
                  <a:srgbClr val="FF0000"/>
                </a:solidFill>
              </a:rPr>
              <a:t>ПроектноГО</a:t>
            </a:r>
            <a:r>
              <a:rPr lang="ru-RU" sz="2000" b="1" cap="all" dirty="0" smtClean="0">
                <a:solidFill>
                  <a:srgbClr val="FF0000"/>
                </a:solidFill>
              </a:rPr>
              <a:t> </a:t>
            </a:r>
            <a:r>
              <a:rPr lang="ru-RU" sz="2000" b="1" cap="all" dirty="0" err="1" smtClean="0">
                <a:solidFill>
                  <a:srgbClr val="FF0000"/>
                </a:solidFill>
              </a:rPr>
              <a:t>обучениЯ</a:t>
            </a:r>
            <a:r>
              <a:rPr lang="ru-RU" sz="2000" b="1" cap="all" dirty="0" smtClean="0">
                <a:solidFill>
                  <a:srgbClr val="FF0000"/>
                </a:solidFill>
              </a:rPr>
              <a:t> </a:t>
            </a:r>
            <a:endParaRPr lang="ru-RU" sz="2000" b="1" dirty="0" smtClean="0">
              <a:solidFill>
                <a:srgbClr val="FF00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l="33508" t="13847" r="34525" b="36822"/>
          <a:stretch/>
        </p:blipFill>
        <p:spPr>
          <a:xfrm>
            <a:off x="339046" y="1004343"/>
            <a:ext cx="5836901" cy="506667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33508" t="63762" r="34525" b="9913"/>
          <a:stretch/>
        </p:blipFill>
        <p:spPr>
          <a:xfrm>
            <a:off x="6050299" y="1004343"/>
            <a:ext cx="5836901" cy="2703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257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31999" t="19859" r="33183" b="6768"/>
          <a:stretch/>
        </p:blipFill>
        <p:spPr>
          <a:xfrm>
            <a:off x="1114902" y="825424"/>
            <a:ext cx="4800989" cy="569099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32364" t="15979" r="32727" b="6121"/>
          <a:stretch/>
        </p:blipFill>
        <p:spPr>
          <a:xfrm>
            <a:off x="6497782" y="760212"/>
            <a:ext cx="4585855" cy="5756203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F86E1330-D8CB-4E8F-9E24-B001385CC108}"/>
              </a:ext>
            </a:extLst>
          </p:cNvPr>
          <p:cNvSpPr/>
          <p:nvPr/>
        </p:nvSpPr>
        <p:spPr>
          <a:xfrm>
            <a:off x="339047" y="117539"/>
            <a:ext cx="1154815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cap="all" dirty="0" smtClean="0">
                <a:solidFill>
                  <a:srgbClr val="FF0000"/>
                </a:solidFill>
              </a:rPr>
              <a:t>ПРИНЦИПЫ </a:t>
            </a:r>
            <a:r>
              <a:rPr lang="ru-RU" sz="2000" b="1" cap="all" dirty="0" err="1" smtClean="0">
                <a:solidFill>
                  <a:srgbClr val="FF0000"/>
                </a:solidFill>
              </a:rPr>
              <a:t>ПроектноГО</a:t>
            </a:r>
            <a:r>
              <a:rPr lang="ru-RU" sz="2000" b="1" cap="all" dirty="0" smtClean="0">
                <a:solidFill>
                  <a:srgbClr val="FF0000"/>
                </a:solidFill>
              </a:rPr>
              <a:t> </a:t>
            </a:r>
            <a:r>
              <a:rPr lang="ru-RU" sz="2000" b="1" cap="all" dirty="0" err="1" smtClean="0">
                <a:solidFill>
                  <a:srgbClr val="FF0000"/>
                </a:solidFill>
              </a:rPr>
              <a:t>обучениЯ</a:t>
            </a:r>
            <a:r>
              <a:rPr lang="ru-RU" sz="2000" b="1" cap="all" dirty="0" smtClean="0">
                <a:solidFill>
                  <a:srgbClr val="FF0000"/>
                </a:solidFill>
              </a:rPr>
              <a:t> </a:t>
            </a:r>
            <a:endParaRPr lang="ru-RU" sz="2000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7534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32454" t="16949" r="32909" b="20505"/>
          <a:stretch/>
        </p:blipFill>
        <p:spPr>
          <a:xfrm>
            <a:off x="263241" y="825424"/>
            <a:ext cx="5945557" cy="603918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32909" t="27778" r="33091" b="43293"/>
          <a:stretch/>
        </p:blipFill>
        <p:spPr>
          <a:xfrm>
            <a:off x="6111813" y="825423"/>
            <a:ext cx="5601287" cy="2680830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F86E1330-D8CB-4E8F-9E24-B001385CC108}"/>
              </a:ext>
            </a:extLst>
          </p:cNvPr>
          <p:cNvSpPr/>
          <p:nvPr/>
        </p:nvSpPr>
        <p:spPr>
          <a:xfrm>
            <a:off x="339047" y="117539"/>
            <a:ext cx="1154815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cap="all" dirty="0" smtClean="0">
                <a:solidFill>
                  <a:srgbClr val="FF0000"/>
                </a:solidFill>
              </a:rPr>
              <a:t>ПРИНЦИПЫ </a:t>
            </a:r>
            <a:r>
              <a:rPr lang="ru-RU" sz="2000" b="1" cap="all" dirty="0" err="1" smtClean="0">
                <a:solidFill>
                  <a:srgbClr val="FF0000"/>
                </a:solidFill>
              </a:rPr>
              <a:t>ПроектноГО</a:t>
            </a:r>
            <a:r>
              <a:rPr lang="ru-RU" sz="2000" b="1" cap="all" dirty="0" smtClean="0">
                <a:solidFill>
                  <a:srgbClr val="FF0000"/>
                </a:solidFill>
              </a:rPr>
              <a:t> </a:t>
            </a:r>
            <a:r>
              <a:rPr lang="ru-RU" sz="2000" b="1" cap="all" dirty="0" err="1" smtClean="0">
                <a:solidFill>
                  <a:srgbClr val="FF0000"/>
                </a:solidFill>
              </a:rPr>
              <a:t>обучениЯ</a:t>
            </a:r>
            <a:r>
              <a:rPr lang="ru-RU" sz="2000" b="1" cap="all" dirty="0" smtClean="0">
                <a:solidFill>
                  <a:srgbClr val="FF0000"/>
                </a:solidFill>
              </a:rPr>
              <a:t> </a:t>
            </a:r>
            <a:endParaRPr lang="ru-RU" sz="2000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1724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859</TotalTime>
  <Words>456</Words>
  <Application>Microsoft Office PowerPoint</Application>
  <PresentationFormat>Широкоэкранный</PresentationFormat>
  <Paragraphs>64</Paragraphs>
  <Slides>13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Жаргул Жарас</dc:creator>
  <cp:lastModifiedBy>Admin</cp:lastModifiedBy>
  <cp:revision>119</cp:revision>
  <cp:lastPrinted>2019-01-19T08:50:44Z</cp:lastPrinted>
  <dcterms:created xsi:type="dcterms:W3CDTF">2018-11-22T20:40:56Z</dcterms:created>
  <dcterms:modified xsi:type="dcterms:W3CDTF">2022-07-05T01:54:30Z</dcterms:modified>
</cp:coreProperties>
</file>