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Bold" panose="020B0604020202020204" charset="-52"/>
      <p:bold r:id="rId19"/>
    </p:embeddedFont>
    <p:embeddedFont>
      <p:font typeface="Montserrat" panose="020B0604020202020204" charset="-52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57"/>
    <a:srgbClr val="324863"/>
    <a:srgbClr val="0033CC"/>
    <a:srgbClr val="1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CE2F9-31FB-4BF1-8724-4890E2918003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F32AC-6A38-4154-9541-78626AE69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3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F32AC-6A38-4154-9541-78626AE696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3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2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3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8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0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7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78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6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30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6DEE-17A7-4386-A133-CE139FC646E9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A13EA-69BC-4F40-9427-7AA3F8442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6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513336"/>
            <a:ext cx="12192000" cy="3076972"/>
          </a:xfrm>
          <a:prstGeom prst="rect">
            <a:avLst/>
          </a:prstGeom>
          <a:solidFill>
            <a:srgbClr val="1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t="-45" r="20117" b="353"/>
          <a:stretch/>
        </p:blipFill>
        <p:spPr>
          <a:xfrm>
            <a:off x="914400" y="1"/>
            <a:ext cx="65151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4400" y="1"/>
            <a:ext cx="6515100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83" y="211064"/>
            <a:ext cx="1735349" cy="746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32" y="211064"/>
            <a:ext cx="2194977" cy="627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3341" y="2324100"/>
            <a:ext cx="60172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ПРОЕКТ ЭРАЗМУС+ </a:t>
            </a:r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>
                <a:solidFill>
                  <a:schemeClr val="bg1"/>
                </a:solidFill>
              </a:rPr>
              <a:t>Стимулирование инновационных подходов и предпринимательских навыков студентов через создание условий для трудоустройства выпускников в Центральной Азии – TRIGGER»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7641" y="3656024"/>
            <a:ext cx="4457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Финансирование</a:t>
            </a:r>
          </a:p>
          <a:p>
            <a:r>
              <a:rPr lang="ru-RU" b="1" dirty="0">
                <a:solidFill>
                  <a:schemeClr val="bg1"/>
                </a:solidFill>
              </a:rPr>
              <a:t>Евросоюз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Общий бюджет проекта </a:t>
            </a:r>
          </a:p>
          <a:p>
            <a:r>
              <a:rPr lang="ru-RU" b="1" dirty="0">
                <a:solidFill>
                  <a:schemeClr val="bg1"/>
                </a:solidFill>
              </a:rPr>
              <a:t>999 573.00 евро</a:t>
            </a:r>
          </a:p>
          <a:p>
            <a:r>
              <a:rPr lang="ru-RU" dirty="0">
                <a:solidFill>
                  <a:schemeClr val="bg1"/>
                </a:solidFill>
              </a:rPr>
              <a:t>Бюджет </a:t>
            </a:r>
            <a:r>
              <a:rPr lang="ru-RU" dirty="0" err="1">
                <a:solidFill>
                  <a:schemeClr val="bg1"/>
                </a:solidFill>
              </a:rPr>
              <a:t>Торайгыров</a:t>
            </a:r>
            <a:r>
              <a:rPr lang="ru-RU" dirty="0">
                <a:solidFill>
                  <a:schemeClr val="bg1"/>
                </a:solidFill>
              </a:rPr>
              <a:t> университета </a:t>
            </a:r>
            <a:r>
              <a:rPr lang="ru-RU" b="1" dirty="0">
                <a:solidFill>
                  <a:schemeClr val="bg1"/>
                </a:solidFill>
              </a:rPr>
              <a:t>62 559.00 евро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r>
              <a:rPr lang="ru-RU" dirty="0">
                <a:solidFill>
                  <a:schemeClr val="bg1"/>
                </a:solidFill>
              </a:rPr>
              <a:t>Сроки реализации проекта</a:t>
            </a:r>
          </a:p>
          <a:p>
            <a:r>
              <a:rPr lang="ru-RU" b="1" smtClean="0">
                <a:solidFill>
                  <a:schemeClr val="bg1"/>
                </a:solidFill>
              </a:rPr>
              <a:t>2021 </a:t>
            </a:r>
            <a:r>
              <a:rPr lang="ru-RU" b="1" dirty="0">
                <a:solidFill>
                  <a:schemeClr val="bg1"/>
                </a:solidFill>
              </a:rPr>
              <a:t>– 2024 гг.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 flipV="1">
            <a:off x="447634" y="838200"/>
            <a:ext cx="9566" cy="26751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 rot="16200000">
            <a:off x="-946795" y="4870461"/>
            <a:ext cx="2743200" cy="365125"/>
          </a:xfrm>
        </p:spPr>
        <p:txBody>
          <a:bodyPr/>
          <a:lstStyle/>
          <a:p>
            <a:pPr algn="ctr"/>
            <a:fld id="{035A024E-6B90-4C9F-B571-193A63BD9F00}" type="datetime1">
              <a:rPr lang="ru-RU" sz="2400" smtClean="0">
                <a:solidFill>
                  <a:schemeClr val="bg1"/>
                </a:solidFill>
              </a:rPr>
              <a:pPr algn="ctr"/>
              <a:t>04.07.2022</a:t>
            </a:fld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4942" y="211064"/>
            <a:ext cx="365126" cy="0"/>
          </a:xfrm>
          <a:prstGeom prst="line">
            <a:avLst/>
          </a:prstGeom>
          <a:ln w="38100">
            <a:solidFill>
              <a:srgbClr val="132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4942" y="368380"/>
            <a:ext cx="365126" cy="0"/>
          </a:xfrm>
          <a:prstGeom prst="line">
            <a:avLst/>
          </a:prstGeom>
          <a:ln w="38100">
            <a:solidFill>
              <a:srgbClr val="132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4942" y="524632"/>
            <a:ext cx="365126" cy="0"/>
          </a:xfrm>
          <a:prstGeom prst="line">
            <a:avLst/>
          </a:prstGeom>
          <a:ln w="38100">
            <a:solidFill>
              <a:srgbClr val="132D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0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19090" y="275208"/>
            <a:ext cx="9422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23A57"/>
                </a:solidFill>
              </a:rPr>
              <a:t>Local Dissemination Workshops</a:t>
            </a:r>
            <a:r>
              <a:rPr lang="ru-RU" sz="2400" b="1" dirty="0" smtClean="0">
                <a:solidFill>
                  <a:srgbClr val="223A57"/>
                </a:solidFill>
              </a:rPr>
              <a:t>:</a:t>
            </a:r>
            <a:endParaRPr lang="en-US" sz="2400" b="1" dirty="0" smtClean="0">
              <a:solidFill>
                <a:srgbClr val="223A57"/>
              </a:solidFill>
            </a:endParaRPr>
          </a:p>
          <a:p>
            <a:r>
              <a:rPr lang="en-US" sz="2400" b="1" dirty="0" smtClean="0">
                <a:solidFill>
                  <a:srgbClr val="223A57"/>
                </a:solidFill>
              </a:rPr>
              <a:t>September / October 2021</a:t>
            </a:r>
          </a:p>
          <a:p>
            <a:r>
              <a:rPr lang="ru-RU" sz="2400" dirty="0">
                <a:solidFill>
                  <a:srgbClr val="223A57"/>
                </a:solidFill>
              </a:rPr>
              <a:t>Формирование предпринимательских компетенций студентов для расширения их возможностей трудоустройства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29317" y="1193759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2737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31" y="2337089"/>
            <a:ext cx="9448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19090" y="275208"/>
            <a:ext cx="9422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23A57"/>
                </a:solidFill>
              </a:rPr>
              <a:t>Университет Лазурного берега, г. Ницца, Франция:</a:t>
            </a:r>
            <a:endParaRPr lang="en-US" sz="2400" b="1" dirty="0" smtClean="0">
              <a:solidFill>
                <a:srgbClr val="223A57"/>
              </a:solidFill>
            </a:endParaRPr>
          </a:p>
          <a:p>
            <a:r>
              <a:rPr lang="en-US" sz="2400" b="1" dirty="0" smtClean="0">
                <a:solidFill>
                  <a:srgbClr val="223A57"/>
                </a:solidFill>
              </a:rPr>
              <a:t>2 – 13 </a:t>
            </a:r>
            <a:r>
              <a:rPr lang="ru-RU" sz="2400" b="1" dirty="0" smtClean="0">
                <a:solidFill>
                  <a:srgbClr val="223A57"/>
                </a:solidFill>
              </a:rPr>
              <a:t>Мая, 2022</a:t>
            </a:r>
            <a:endParaRPr lang="en-US" sz="2400" b="1" dirty="0" smtClean="0">
              <a:solidFill>
                <a:srgbClr val="223A57"/>
              </a:solidFill>
            </a:endParaRPr>
          </a:p>
          <a:p>
            <a:r>
              <a:rPr lang="ru-RU" sz="2400" dirty="0">
                <a:solidFill>
                  <a:srgbClr val="223A57"/>
                </a:solidFill>
              </a:rPr>
              <a:t>T3.2 Тренинг в области</a:t>
            </a:r>
          </a:p>
          <a:p>
            <a:r>
              <a:rPr lang="ru-RU" sz="2400" dirty="0">
                <a:solidFill>
                  <a:srgbClr val="223A57"/>
                </a:solidFill>
              </a:rPr>
              <a:t>содействия трудоустройству выпускников и</a:t>
            </a:r>
          </a:p>
          <a:p>
            <a:r>
              <a:rPr lang="ru-RU" sz="2400" dirty="0">
                <a:solidFill>
                  <a:srgbClr val="223A57"/>
                </a:solidFill>
              </a:rPr>
              <a:t>создания сотрудничества между вузом и компанией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81271" y="1193759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2737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0" y="2296390"/>
            <a:ext cx="3491345" cy="2618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80" y="2296390"/>
            <a:ext cx="3413447" cy="2618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09" y="2296390"/>
            <a:ext cx="3482607" cy="26119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21" y="4717473"/>
            <a:ext cx="4021282" cy="2007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86" y="4717473"/>
            <a:ext cx="3784906" cy="20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57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81271" y="1193759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2737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87" y="211064"/>
            <a:ext cx="2194977" cy="627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83" y="211064"/>
            <a:ext cx="1735349" cy="74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64" y="1409274"/>
            <a:ext cx="8489372" cy="46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2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-45" r="16960" b="353"/>
          <a:stretch/>
        </p:blipFill>
        <p:spPr>
          <a:xfrm>
            <a:off x="-7640" y="1"/>
            <a:ext cx="69291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6921500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7807" y="1602720"/>
            <a:ext cx="3649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2400" dirty="0">
                <a:solidFill>
                  <a:schemeClr val="bg1"/>
                </a:solidFill>
              </a:rPr>
              <a:t>росту экономики путем создания благоприятных условий для лучшего трудоустройства выпускников в странах Центральной </a:t>
            </a:r>
            <a:r>
              <a:rPr lang="ru-RU" sz="2400" dirty="0" smtClean="0">
                <a:solidFill>
                  <a:schemeClr val="bg1"/>
                </a:solidFill>
              </a:rPr>
              <a:t>Азии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747" y="558800"/>
            <a:ext cx="625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ЦЕЛИ И ЗАДАЧИ ПРОЕКТА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74347" y="1158220"/>
            <a:ext cx="140711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580007" y="1310620"/>
            <a:ext cx="2974413" cy="234965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803194" y="1310620"/>
            <a:ext cx="2974413" cy="234965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80007" y="3820970"/>
            <a:ext cx="2974413" cy="234965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648416" y="1602720"/>
            <a:ext cx="13535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ru-RU" sz="11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803194" y="3820970"/>
            <a:ext cx="2974413" cy="234965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648416" y="4017024"/>
            <a:ext cx="13535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ru-RU" sz="11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36811" y="1602720"/>
            <a:ext cx="13535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ru-RU" sz="11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11757" y="1477230"/>
            <a:ext cx="2871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ф</a:t>
            </a:r>
            <a:r>
              <a:rPr lang="ru-RU" sz="1600" dirty="0" smtClean="0"/>
              <a:t>ормирование предпринимательской и инновационной среды в вузе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8896799" y="1700617"/>
            <a:ext cx="278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развитие </a:t>
            </a:r>
            <a:r>
              <a:rPr lang="ru-RU" sz="1600" dirty="0"/>
              <a:t>предпринимательских навыков в вузах </a:t>
            </a:r>
            <a:r>
              <a:rPr lang="ru-RU" sz="1600" dirty="0" smtClean="0"/>
              <a:t>Центральной Азии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611757" y="4087856"/>
            <a:ext cx="2871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</a:t>
            </a:r>
            <a:r>
              <a:rPr lang="ru-RU" sz="1600" dirty="0" smtClean="0"/>
              <a:t>оздание университетской структуры для трудоустройства выпускников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9736811" y="4017024"/>
            <a:ext cx="13535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ru-RU" sz="11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6799" y="4194810"/>
            <a:ext cx="2787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укрепление отношений между </a:t>
            </a:r>
            <a:r>
              <a:rPr lang="ru-RU" sz="1600" dirty="0" smtClean="0"/>
              <a:t>вузом и регионом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8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t="-45" r="43561" b="353"/>
          <a:stretch/>
        </p:blipFill>
        <p:spPr>
          <a:xfrm>
            <a:off x="387927" y="1"/>
            <a:ext cx="3048000" cy="685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80252" y="1"/>
            <a:ext cx="307523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71533" y="343073"/>
            <a:ext cx="3112031" cy="790113"/>
          </a:xfrm>
          <a:prstGeom prst="rect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76823" y="425300"/>
            <a:ext cx="5852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Технический университет </a:t>
            </a:r>
            <a:r>
              <a:rPr lang="ru-RU" sz="2000" dirty="0" err="1"/>
              <a:t>Кошице</a:t>
            </a:r>
            <a:r>
              <a:rPr lang="ru-RU" sz="2000" dirty="0"/>
              <a:t>, Словакия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301935" y="585169"/>
            <a:ext cx="287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КООРДИНАТОР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24" y="409177"/>
            <a:ext cx="691889" cy="69188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71533" y="1736867"/>
            <a:ext cx="3112031" cy="790113"/>
          </a:xfrm>
          <a:prstGeom prst="rect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301935" y="1808757"/>
            <a:ext cx="287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ВУЗЫ-ПАРТНЕРЫ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ИЗ ЕС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71533" y="3145813"/>
            <a:ext cx="3112031" cy="790113"/>
          </a:xfrm>
          <a:prstGeom prst="rect">
            <a:avLst/>
          </a:prstGeom>
          <a:solidFill>
            <a:srgbClr val="00B0F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301935" y="3248520"/>
            <a:ext cx="287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ВУЗЫ-ПАРТНЕРЫ ИЗ ЦЕНТРАЛЬНОЙ АЗИИ: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2982" y="2090923"/>
            <a:ext cx="261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Университет прикладных наук (Австрия)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1507" y="2090923"/>
            <a:ext cx="192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Университет</a:t>
            </a:r>
            <a:r>
              <a:rPr lang="ru-RU" sz="1400" b="1" dirty="0"/>
              <a:t> </a:t>
            </a:r>
            <a:r>
              <a:rPr lang="ru-RU" sz="1400" dirty="0" err="1"/>
              <a:t>Côte</a:t>
            </a:r>
            <a:r>
              <a:rPr lang="ru-RU" sz="1400" dirty="0"/>
              <a:t> </a:t>
            </a:r>
            <a:r>
              <a:rPr lang="ru-RU" sz="1400" dirty="0" err="1"/>
              <a:t>d’Azur</a:t>
            </a:r>
            <a:r>
              <a:rPr lang="ru-RU" sz="1400" dirty="0"/>
              <a:t> (Франция)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76164" y="2090923"/>
            <a:ext cx="247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Ассоциация инноваций и развития (Словения)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40664" y="3571880"/>
            <a:ext cx="261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ЕНУ имени </a:t>
            </a:r>
            <a:r>
              <a:rPr lang="ru-RU" sz="1400" dirty="0" err="1"/>
              <a:t>Л.Гумилева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903065" y="3571880"/>
            <a:ext cx="330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АГУ имени Х. </a:t>
            </a:r>
            <a:r>
              <a:rPr lang="ru-RU" sz="1400" dirty="0" err="1"/>
              <a:t>Досмухамедова</a:t>
            </a:r>
            <a:r>
              <a:rPr lang="ru-RU" sz="1400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59940" y="4653981"/>
            <a:ext cx="261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Термезский</a:t>
            </a:r>
            <a:r>
              <a:rPr lang="ru-RU" sz="1400" dirty="0"/>
              <a:t> государственный университет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99055" y="4653981"/>
            <a:ext cx="2614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Наманганский университет инженерии и технологий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96806" y="4653981"/>
            <a:ext cx="2478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Джизакский политехнический институт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28" y="1791453"/>
            <a:ext cx="971600" cy="234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79" y="1798536"/>
            <a:ext cx="941333" cy="240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23" y="3223017"/>
            <a:ext cx="748524" cy="317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4" b="35604"/>
          <a:stretch/>
        </p:blipFill>
        <p:spPr>
          <a:xfrm>
            <a:off x="8961718" y="3286439"/>
            <a:ext cx="1205046" cy="319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62" y="4314040"/>
            <a:ext cx="1257680" cy="30213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9795019" y="4653981"/>
            <a:ext cx="22167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Ташкентский институт инженеров железнодорожного транспорта</a:t>
            </a:r>
          </a:p>
          <a:p>
            <a:pPr algn="ctr"/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1070" y="4320724"/>
            <a:ext cx="1530754" cy="2954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93" y="4343737"/>
            <a:ext cx="310244" cy="3102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64" y="4277249"/>
            <a:ext cx="1502873" cy="37571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259940" y="5996235"/>
            <a:ext cx="2618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Дангаринский</a:t>
            </a:r>
            <a:r>
              <a:rPr lang="ru-RU" sz="1400" dirty="0"/>
              <a:t> государственный университет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50829" y="6076137"/>
            <a:ext cx="2235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Филиал МГУ в Душанбе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96806" y="5996235"/>
            <a:ext cx="2478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Хорогский</a:t>
            </a:r>
            <a:r>
              <a:rPr lang="ru-RU" sz="1400" dirty="0"/>
              <a:t> государственный университет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795019" y="5996235"/>
            <a:ext cx="2216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/>
              <a:t>Кулобский</a:t>
            </a:r>
            <a:r>
              <a:rPr lang="ru-RU" sz="1400" dirty="0"/>
              <a:t> государственный университет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91" y="5607006"/>
            <a:ext cx="377021" cy="3892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20" y="5634795"/>
            <a:ext cx="425997" cy="42599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93" y="5717224"/>
            <a:ext cx="352568" cy="34356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194" y="5763058"/>
            <a:ext cx="323032" cy="29773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301935" y="4172720"/>
            <a:ext cx="287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chemeClr val="bg1"/>
                </a:solidFill>
              </a:rPr>
              <a:t>Казахстан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01935" y="4664776"/>
            <a:ext cx="287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chemeClr val="bg1"/>
                </a:solidFill>
              </a:rPr>
              <a:t>Узбекистан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01935" y="5181731"/>
            <a:ext cx="287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chemeClr val="bg1"/>
                </a:solidFill>
              </a:rPr>
              <a:t>Таджикистан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07253" y="1562039"/>
            <a:ext cx="10777493" cy="4731799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6812282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59618" y="674703"/>
            <a:ext cx="841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223A57"/>
                </a:solidFill>
              </a:rPr>
              <a:t>Проект ориентирован на 2 основных </a:t>
            </a:r>
            <a:r>
              <a:rPr lang="ru-RU" sz="2400" b="1" dirty="0" smtClean="0">
                <a:solidFill>
                  <a:srgbClr val="223A57"/>
                </a:solidFill>
              </a:rPr>
              <a:t>факторах: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392440" y="634438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2256" y="3143108"/>
            <a:ext cx="352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Развитие </a:t>
            </a:r>
            <a:r>
              <a:rPr lang="en-US" sz="3200" b="1" dirty="0" smtClean="0">
                <a:solidFill>
                  <a:schemeClr val="bg1"/>
                </a:solidFill>
              </a:rPr>
              <a:t>HR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51433" y="3389329"/>
            <a:ext cx="3154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Укрепление рынка </a:t>
            </a:r>
            <a:r>
              <a:rPr lang="ru-RU" sz="3200" b="1" dirty="0">
                <a:solidFill>
                  <a:schemeClr val="bg1"/>
                </a:solidFill>
              </a:rPr>
              <a:t>труда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r="35963"/>
          <a:stretch/>
        </p:blipFill>
        <p:spPr>
          <a:xfrm>
            <a:off x="4376691" y="1411736"/>
            <a:ext cx="3195961" cy="503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t="-45" r="43561" b="353"/>
          <a:stretch/>
        </p:blipFill>
        <p:spPr>
          <a:xfrm>
            <a:off x="387927" y="1"/>
            <a:ext cx="3048000" cy="685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80252" y="1"/>
            <a:ext cx="307523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684232" y="275208"/>
            <a:ext cx="651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23A57"/>
                </a:solidFill>
              </a:rPr>
              <a:t>Этапы проекта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794459" y="803141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94459" y="1296139"/>
            <a:ext cx="76932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Этап I. </a:t>
            </a:r>
            <a:r>
              <a:rPr lang="ru-RU" sz="2000" dirty="0"/>
              <a:t>Самооценка вуза, отчет о готовности к </a:t>
            </a:r>
            <a:r>
              <a:rPr lang="ru-RU" sz="2000" dirty="0" smtClean="0"/>
              <a:t>экономическим и социальным изменениям; 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b="1" dirty="0"/>
              <a:t>Этап II. </a:t>
            </a:r>
            <a:r>
              <a:rPr lang="ru-RU" sz="2000" dirty="0"/>
              <a:t>Внедрение </a:t>
            </a:r>
            <a:r>
              <a:rPr lang="ru-RU" sz="2000" dirty="0" smtClean="0"/>
              <a:t>схемы </a:t>
            </a:r>
            <a:r>
              <a:rPr lang="ru-RU" sz="2000" dirty="0"/>
              <a:t>предпринимательского образования; 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b="1" dirty="0"/>
              <a:t>Этап III. </a:t>
            </a:r>
            <a:r>
              <a:rPr lang="ru-RU" sz="2000" dirty="0"/>
              <a:t>Аудит и обновление </a:t>
            </a:r>
            <a:r>
              <a:rPr lang="ru-RU" sz="2000" dirty="0" smtClean="0"/>
              <a:t>схемы </a:t>
            </a:r>
            <a:r>
              <a:rPr lang="ru-RU" sz="2000" dirty="0"/>
              <a:t>предпринимательского образования; 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b="1" dirty="0"/>
              <a:t>Этап IV. </a:t>
            </a:r>
            <a:r>
              <a:rPr lang="ru-RU" sz="2000" dirty="0"/>
              <a:t>Новые услуги в области </a:t>
            </a:r>
            <a:r>
              <a:rPr lang="ru-RU" sz="2000" dirty="0" smtClean="0"/>
              <a:t>трудоустройства </a:t>
            </a:r>
            <a:r>
              <a:rPr lang="ru-RU" sz="2000" dirty="0"/>
              <a:t>и предпринимательства; 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b="1" dirty="0"/>
              <a:t>Этап V. </a:t>
            </a:r>
            <a:r>
              <a:rPr lang="ru-RU" sz="2000" dirty="0" smtClean="0"/>
              <a:t>Схемы </a:t>
            </a:r>
            <a:r>
              <a:rPr lang="ru-RU" sz="2000" dirty="0"/>
              <a:t>повышения трудоустройства </a:t>
            </a:r>
            <a:r>
              <a:rPr lang="ru-RU" sz="2000" dirty="0" smtClean="0"/>
              <a:t>выпускников по профилю; 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b="1" dirty="0"/>
              <a:t>Этап VI. </a:t>
            </a:r>
            <a:r>
              <a:rPr lang="ru-RU" sz="2000" dirty="0" smtClean="0"/>
              <a:t>Создание структуры по трудоустройству выпускников.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678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941887" y="3710866"/>
            <a:ext cx="3572007" cy="3147134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08026" y="3710866"/>
            <a:ext cx="3572007" cy="3147134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2" name="Группа 1"/>
          <p:cNvGrpSpPr/>
          <p:nvPr/>
        </p:nvGrpSpPr>
        <p:grpSpPr>
          <a:xfrm>
            <a:off x="713908" y="932156"/>
            <a:ext cx="10782675" cy="5925844"/>
            <a:chOff x="713908" y="932156"/>
            <a:chExt cx="9373947" cy="592584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13908" y="932156"/>
              <a:ext cx="3075233" cy="5925844"/>
            </a:xfrm>
            <a:prstGeom prst="rect">
              <a:avLst/>
            </a:prstGeom>
            <a:noFill/>
            <a:ln>
              <a:solidFill>
                <a:srgbClr val="223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63265" y="932156"/>
              <a:ext cx="3075233" cy="5925844"/>
            </a:xfrm>
            <a:prstGeom prst="rect">
              <a:avLst/>
            </a:prstGeom>
            <a:noFill/>
            <a:ln>
              <a:solidFill>
                <a:srgbClr val="223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012622" y="932156"/>
              <a:ext cx="3075233" cy="5925844"/>
            </a:xfrm>
            <a:prstGeom prst="rect">
              <a:avLst/>
            </a:prstGeom>
            <a:noFill/>
            <a:ln>
              <a:solidFill>
                <a:srgbClr val="223A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95061" y="3710866"/>
            <a:ext cx="3572007" cy="3147134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3" name="TextBox 42"/>
          <p:cNvSpPr txBox="1"/>
          <p:nvPr/>
        </p:nvSpPr>
        <p:spPr>
          <a:xfrm>
            <a:off x="603681" y="275208"/>
            <a:ext cx="651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23A57"/>
                </a:solidFill>
              </a:rPr>
              <a:t>Расходы по бюджету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13908" y="803141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71201" y="4190259"/>
            <a:ext cx="34227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</a:rPr>
              <a:t>Обучение персонала в странах ЕС (Франция, Греция, Австрия)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>
                <a:solidFill>
                  <a:schemeClr val="bg1"/>
                </a:solidFill>
              </a:rPr>
              <a:t>3 интенсивных тренинга. Тренеры – вузы-партнеры из ЕС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0944" y="4190259"/>
            <a:ext cx="3422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Закуп </a:t>
            </a:r>
            <a:r>
              <a:rPr lang="ru-RU" sz="2000" b="1" dirty="0">
                <a:solidFill>
                  <a:schemeClr val="bg1"/>
                </a:solidFill>
              </a:rPr>
              <a:t>книг (50 штук) по формированию предпринимательских компетенции на сумму 5000 евро.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6493" y="4190259"/>
            <a:ext cx="3422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</a:rPr>
              <a:t>Деловые </a:t>
            </a:r>
            <a:r>
              <a:rPr lang="ru-RU" sz="2000" b="1" dirty="0">
                <a:solidFill>
                  <a:schemeClr val="bg1"/>
                </a:solidFill>
              </a:rPr>
              <a:t>встречи участников проекта в странах ЦА (Узбекистан, Казахстан).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24" y="1553897"/>
            <a:ext cx="1150094" cy="1150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91" y="1703773"/>
            <a:ext cx="1000218" cy="1000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266" y="1703773"/>
            <a:ext cx="1035730" cy="103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6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t="-45" r="43561" b="353"/>
          <a:stretch/>
        </p:blipFill>
        <p:spPr>
          <a:xfrm>
            <a:off x="387927" y="1"/>
            <a:ext cx="3048000" cy="685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80252" y="1"/>
            <a:ext cx="307523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684232" y="275208"/>
            <a:ext cx="651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23A57"/>
                </a:solidFill>
              </a:rPr>
              <a:t>Целевая </a:t>
            </a:r>
            <a:r>
              <a:rPr lang="ru-RU" sz="2400" b="1" dirty="0">
                <a:solidFill>
                  <a:srgbClr val="223A57"/>
                </a:solidFill>
              </a:rPr>
              <a:t>аудитория: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794459" y="803141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94459" y="1207363"/>
            <a:ext cx="7693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Преподаватели </a:t>
            </a:r>
            <a:r>
              <a:rPr lang="ru-RU" sz="2000" dirty="0"/>
              <a:t>вузов, исследователи</a:t>
            </a:r>
            <a:r>
              <a:rPr lang="ru-RU" sz="2000" dirty="0" smtClean="0"/>
              <a:t>;</a:t>
            </a:r>
            <a:endParaRPr lang="ru-RU" sz="2000" dirty="0"/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Руководители </a:t>
            </a:r>
            <a:r>
              <a:rPr lang="ru-RU" sz="2000" dirty="0"/>
              <a:t>вузов;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Разработчики </a:t>
            </a:r>
            <a:r>
              <a:rPr lang="ru-RU" sz="2000" dirty="0"/>
              <a:t>стандартов, программ, учебных планов и </a:t>
            </a:r>
            <a:r>
              <a:rPr lang="ru-RU" sz="2000" dirty="0" err="1"/>
              <a:t>т.д</a:t>
            </a:r>
            <a:r>
              <a:rPr lang="ru-RU" sz="2000" dirty="0"/>
              <a:t> </a:t>
            </a:r>
            <a:r>
              <a:rPr lang="ru-RU" sz="2000" dirty="0" smtClean="0"/>
              <a:t>.;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Работодатели;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Соответствующие </a:t>
            </a:r>
            <a:r>
              <a:rPr lang="ru-RU" sz="2000" dirty="0"/>
              <a:t>предприятия и научно-исследовательские институты, другие университеты;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Студенты </a:t>
            </a:r>
            <a:r>
              <a:rPr lang="ru-RU" sz="2000" dirty="0"/>
              <a:t>и выпускники вузов.</a:t>
            </a:r>
          </a:p>
        </p:txBody>
      </p:sp>
    </p:spTree>
    <p:extLst>
      <p:ext uri="{BB962C8B-B14F-4D97-AF65-F5344CB8AC3E}">
        <p14:creationId xmlns:p14="http://schemas.microsoft.com/office/powerpoint/2010/main" val="174887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8" t="-45" r="43561" b="353"/>
          <a:stretch/>
        </p:blipFill>
        <p:spPr>
          <a:xfrm>
            <a:off x="387927" y="1"/>
            <a:ext cx="3048000" cy="68580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80252" y="1"/>
            <a:ext cx="307523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684232" y="275208"/>
            <a:ext cx="662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23A57"/>
                </a:solidFill>
              </a:rPr>
              <a:t>Результаты проекта на университетском уровне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794459" y="1193759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096523" y="4098209"/>
            <a:ext cx="2974413" cy="23275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77022" y="4118991"/>
            <a:ext cx="2974413" cy="234965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08098" y="1502135"/>
            <a:ext cx="2993571" cy="226560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54283" y="1471595"/>
            <a:ext cx="2974413" cy="234965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97927" y="2230924"/>
            <a:ext cx="279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Программа </a:t>
            </a:r>
            <a:r>
              <a:rPr lang="ru-RU" sz="1600" dirty="0"/>
              <a:t>обучения </a:t>
            </a:r>
            <a:r>
              <a:rPr lang="ru-RU" sz="1600" dirty="0" smtClean="0"/>
              <a:t>предпринимательству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766631" y="2230924"/>
            <a:ext cx="297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Механизм поддержки </a:t>
            </a:r>
            <a:r>
              <a:rPr lang="ru-RU" sz="1600" dirty="0"/>
              <a:t>предпринимательского </a:t>
            </a:r>
            <a:r>
              <a:rPr lang="ru-RU" sz="1600" dirty="0" smtClean="0"/>
              <a:t>образования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7927" y="4583207"/>
            <a:ext cx="279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Предоставление услуг по трудоустройству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84324" y="4703688"/>
            <a:ext cx="3045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Сотрудничество Университет- Регион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8656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793303" y="3739796"/>
            <a:ext cx="598714" cy="586083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930416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719090" y="275208"/>
            <a:ext cx="6622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23A57"/>
                </a:solidFill>
              </a:rPr>
              <a:t>Результаты проекта на национальном/региональном уровне:</a:t>
            </a:r>
            <a:endParaRPr lang="ru-RU" sz="2400" dirty="0">
              <a:solidFill>
                <a:srgbClr val="223A57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829317" y="1193759"/>
            <a:ext cx="1407119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975486" y="1344085"/>
            <a:ext cx="8833062" cy="4940492"/>
            <a:chOff x="3028505" y="1507371"/>
            <a:chExt cx="6132251" cy="494049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028505" y="4098209"/>
              <a:ext cx="2974413" cy="23496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186343" y="4098209"/>
              <a:ext cx="2974413" cy="23496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028505" y="1507371"/>
              <a:ext cx="6126777" cy="234965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28505" y="2230924"/>
              <a:ext cx="56719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smtClean="0"/>
                <a:t>Рост трудоустройства </a:t>
              </a:r>
              <a:r>
                <a:rPr lang="ru-RU" sz="1600" dirty="0" smtClean="0"/>
                <a:t>выпускников по профилю</a:t>
              </a:r>
              <a:endParaRPr lang="ru-RU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3606" y="2477145"/>
              <a:ext cx="2971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8505" y="4805149"/>
              <a:ext cx="29716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Осведомленность выпускников в трудоустройстве по профилю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83606" y="4580578"/>
              <a:ext cx="29716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Социальная </a:t>
              </a:r>
              <a:r>
                <a:rPr lang="ru-RU" sz="1600" dirty="0"/>
                <a:t>ответственность всех национальных/ региональных субъектов за дальнейший экономический </a:t>
              </a:r>
              <a:r>
                <a:rPr lang="ru-RU" sz="1600"/>
                <a:t>рост </a:t>
              </a:r>
              <a:r>
                <a:rPr lang="ru-RU" sz="1600" smtClean="0"/>
                <a:t>страны</a:t>
              </a:r>
              <a:r>
                <a:rPr lang="ru-RU" sz="1600" b="1" smtClean="0"/>
                <a:t> </a:t>
              </a:r>
              <a:endParaRPr lang="ru-RU" sz="16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-2737" y="1"/>
            <a:ext cx="261583" cy="6858000"/>
          </a:xfrm>
          <a:prstGeom prst="rect">
            <a:avLst/>
          </a:prstGeom>
          <a:gradFill flip="none" rotWithShape="1">
            <a:gsLst>
              <a:gs pos="0">
                <a:srgbClr val="132D4C">
                  <a:alpha val="96000"/>
                </a:srgbClr>
              </a:gs>
              <a:gs pos="67232">
                <a:srgbClr val="00B0F0">
                  <a:alpha val="71000"/>
                </a:srgbClr>
              </a:gs>
              <a:gs pos="36000">
                <a:srgbClr val="132D4C">
                  <a:alpha val="79000"/>
                </a:srgbClr>
              </a:gs>
              <a:gs pos="100000">
                <a:srgbClr val="00B0F0"/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707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онсерат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416</Words>
  <Application>Microsoft Office PowerPoint</Application>
  <PresentationFormat>Широкоэкранный</PresentationFormat>
  <Paragraphs>88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Montserrat Bold</vt:lpstr>
      <vt:lpstr>Montserrat</vt:lpstr>
      <vt:lpstr>Wingdings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Каирбаев Ернар Болатович</dc:creator>
  <cp:lastModifiedBy>Матенова Жанна Нурлановна</cp:lastModifiedBy>
  <cp:revision>39</cp:revision>
  <dcterms:created xsi:type="dcterms:W3CDTF">2020-09-22T06:46:13Z</dcterms:created>
  <dcterms:modified xsi:type="dcterms:W3CDTF">2022-07-04T10:27:27Z</dcterms:modified>
</cp:coreProperties>
</file>